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3" r:id="rId3"/>
    <p:sldId id="256" r:id="rId4"/>
    <p:sldId id="261" r:id="rId5"/>
    <p:sldId id="271" r:id="rId6"/>
    <p:sldId id="272" r:id="rId7"/>
    <p:sldId id="273" r:id="rId8"/>
    <p:sldId id="260" r:id="rId9"/>
    <p:sldId id="274" r:id="rId10"/>
    <p:sldId id="275" r:id="rId11"/>
    <p:sldId id="264" r:id="rId12"/>
    <p:sldId id="259" r:id="rId13"/>
    <p:sldId id="258" r:id="rId14"/>
    <p:sldId id="269" r:id="rId15"/>
    <p:sldId id="268" r:id="rId16"/>
    <p:sldId id="267" r:id="rId17"/>
    <p:sldId id="266" r:id="rId18"/>
    <p:sldId id="270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785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471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43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5803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83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646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553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880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957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52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650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110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D95618-246A-4E8A-8EB7-4525F97459E0}" type="datetimeFigureOut">
              <a:rPr lang="pl-PL" smtClean="0"/>
              <a:t>15.02.2024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 dirty="0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7458E7-4787-4C2B-AF20-6D9381024078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843808" y="1196752"/>
            <a:ext cx="39990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Rekrutacja</a:t>
            </a:r>
            <a:endParaRPr lang="pl-PL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153217" y="2417753"/>
            <a:ext cx="77067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 szkół ponadpodstawowych</a:t>
            </a:r>
            <a:endParaRPr lang="pl-PL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935592" y="4869160"/>
            <a:ext cx="3815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2024 </a:t>
            </a:r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/ </a:t>
            </a:r>
            <a:r>
              <a:rPr lang="pl-PL" sz="5400" b="1" cap="none" spc="0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2025</a:t>
            </a:r>
            <a:endParaRPr lang="pl-PL" sz="5400" b="1" cap="none" spc="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23433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131840" y="260648"/>
            <a:ext cx="2327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pl-PL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ważne</a:t>
            </a:r>
            <a:endParaRPr lang="pl-PL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412776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Żeby wziąć udział w rekrutacji, należy w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odpowiednim terminie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wypełnić wniosek w elektronicznym systemie rekrutacji, a następnie złożyć go bezpośrednio lub elektronicznie w szkole pierwszego wyboru.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 wniosku można wskazać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dowolną liczbę szkół i oddziałów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 odpowiednim terminie, w szkole pierwszego wyboru, należy złożyć kopie świadectwa ukończenia szkoły podstawowej i zaświadczenia o wynikach egzaminu ósmoklasisty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 przyjęciu do liceum ogólnokształcącego, technikum i branżowej szkoły I stopnia decyduje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 punktów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uzyskanych za poszczególne osiągnięcia edukacyjne wymieniona na 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świadectwie uko</a:t>
            </a:r>
            <a:r>
              <a:rPr lang="pl-PL" sz="24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ń</a:t>
            </a: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czenia szkoły podstawowej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Kandydat jest kwalifikowany/przyjmowany do jednego oddziału w szkole</a:t>
            </a:r>
            <a:endParaRPr lang="pl-P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44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39538" y="260648"/>
            <a:ext cx="4664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Kryteria przyjęć</a:t>
            </a:r>
            <a:endParaRPr lang="pl-P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2267744" y="3573016"/>
            <a:ext cx="5400599" cy="864096"/>
            <a:chOff x="1522411" y="1888664"/>
            <a:chExt cx="4573587" cy="1413668"/>
          </a:xfrm>
        </p:grpSpPr>
        <p:sp>
          <p:nvSpPr>
            <p:cNvPr id="8" name="Prostokąt z rogami zaokrąglonymi z jednej strony 7"/>
            <p:cNvSpPr/>
            <p:nvPr/>
          </p:nvSpPr>
          <p:spPr>
            <a:xfrm rot="5400000">
              <a:off x="3102371" y="308704"/>
              <a:ext cx="1413668" cy="4573587"/>
            </a:xfrm>
            <a:prstGeom prst="round2Same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9" name="Prostokąt 8"/>
            <p:cNvSpPr/>
            <p:nvPr/>
          </p:nvSpPr>
          <p:spPr>
            <a:xfrm>
              <a:off x="1522412" y="1957673"/>
              <a:ext cx="4504577" cy="1275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464" tIns="13970" rIns="13970" bIns="13970" numCol="1" spcCol="1270" anchor="ctr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kern="1200" dirty="0" smtClean="0">
                  <a:solidFill>
                    <a:srgbClr val="92D050"/>
                  </a:solidFill>
                </a:rPr>
                <a:t>Świadectwo uko</a:t>
              </a:r>
              <a:r>
                <a:rPr lang="pl-PL" sz="2400" dirty="0" smtClean="0">
                  <a:solidFill>
                    <a:srgbClr val="92D050"/>
                  </a:solidFill>
                </a:rPr>
                <a:t>ńczenia szkoły z wyróżnieniem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0" name="Grupa 9"/>
          <p:cNvGrpSpPr/>
          <p:nvPr/>
        </p:nvGrpSpPr>
        <p:grpSpPr>
          <a:xfrm>
            <a:off x="1331640" y="2420888"/>
            <a:ext cx="6336704" cy="936104"/>
            <a:chOff x="1979725" y="2150884"/>
            <a:chExt cx="3963836" cy="889225"/>
          </a:xfrm>
        </p:grpSpPr>
        <p:sp>
          <p:nvSpPr>
            <p:cNvPr id="11" name="Prostokąt z rogami zaokrąglonymi z jednej strony 10"/>
            <p:cNvSpPr/>
            <p:nvPr/>
          </p:nvSpPr>
          <p:spPr>
            <a:xfrm rot="5400000">
              <a:off x="3517030" y="613579"/>
              <a:ext cx="889225" cy="3963836"/>
            </a:xfrm>
            <a:prstGeom prst="round2Same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2" name="Prostokąt 11"/>
            <p:cNvSpPr/>
            <p:nvPr/>
          </p:nvSpPr>
          <p:spPr>
            <a:xfrm>
              <a:off x="1979725" y="2194292"/>
              <a:ext cx="3920428" cy="802409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kern="1200" dirty="0" smtClean="0">
                  <a:solidFill>
                    <a:srgbClr val="92D050"/>
                  </a:solidFill>
                </a:rPr>
                <a:t>Oceny z języka polskiego, matematyki, i dwóch wybranych przez szkołę obowiązkowych zajęć edukacyjnych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552479" y="1427658"/>
            <a:ext cx="4635000" cy="777206"/>
            <a:chOff x="2236422" y="318693"/>
            <a:chExt cx="3374118" cy="777206"/>
          </a:xfrm>
        </p:grpSpPr>
        <p:sp>
          <p:nvSpPr>
            <p:cNvPr id="14" name="Prostokąt z rogami zaokrąglonymi z jednej strony 13"/>
            <p:cNvSpPr/>
            <p:nvPr/>
          </p:nvSpPr>
          <p:spPr>
            <a:xfrm rot="5400000">
              <a:off x="3534878" y="-979763"/>
              <a:ext cx="777206" cy="3374118"/>
            </a:xfrm>
            <a:prstGeom prst="round2SameRect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5" name="Prostokąt 14"/>
            <p:cNvSpPr/>
            <p:nvPr/>
          </p:nvSpPr>
          <p:spPr>
            <a:xfrm>
              <a:off x="2236422" y="356633"/>
              <a:ext cx="3336178" cy="701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kern="1200" dirty="0" smtClean="0">
                  <a:solidFill>
                    <a:srgbClr val="92D050"/>
                  </a:solidFill>
                </a:rPr>
                <a:t>Wyniki egzaminu ósmoklasisty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grpSp>
        <p:nvGrpSpPr>
          <p:cNvPr id="16" name="Grupa 15"/>
          <p:cNvGrpSpPr/>
          <p:nvPr/>
        </p:nvGrpSpPr>
        <p:grpSpPr>
          <a:xfrm>
            <a:off x="3347864" y="4725144"/>
            <a:ext cx="4877241" cy="777206"/>
            <a:chOff x="4396662" y="-1036957"/>
            <a:chExt cx="3396273" cy="777206"/>
          </a:xfrm>
        </p:grpSpPr>
        <p:sp>
          <p:nvSpPr>
            <p:cNvPr id="17" name="Prostokąt z rogami zaokrąglonymi z jednej strony 16"/>
            <p:cNvSpPr/>
            <p:nvPr/>
          </p:nvSpPr>
          <p:spPr>
            <a:xfrm rot="5400000">
              <a:off x="5695118" y="-2335413"/>
              <a:ext cx="777206" cy="3374118"/>
            </a:xfrm>
            <a:prstGeom prst="round2Same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sp>
        <p:sp>
          <p:nvSpPr>
            <p:cNvPr id="18" name="Prostokąt 17"/>
            <p:cNvSpPr/>
            <p:nvPr/>
          </p:nvSpPr>
          <p:spPr>
            <a:xfrm>
              <a:off x="4456757" y="-961077"/>
              <a:ext cx="3336178" cy="701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8016" tIns="11430" rIns="11430" bIns="1143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l-PL" sz="2400" dirty="0" smtClean="0">
                  <a:solidFill>
                    <a:srgbClr val="92D050"/>
                  </a:solidFill>
                </a:rPr>
                <a:t>Szczególne osiągnięcia wymienione na świadectwie ukończenia szkoły</a:t>
              </a:r>
              <a:endParaRPr lang="pl-PL" sz="2400" kern="1200" dirty="0">
                <a:solidFill>
                  <a:srgbClr val="92D050"/>
                </a:solidFill>
              </a:endParaRPr>
            </a:p>
          </p:txBody>
        </p:sp>
      </p:grpSp>
      <p:sp>
        <p:nvSpPr>
          <p:cNvPr id="19" name="pole tekstowe 18"/>
          <p:cNvSpPr txBox="1"/>
          <p:nvPr/>
        </p:nvSpPr>
        <p:spPr>
          <a:xfrm>
            <a:off x="552479" y="6021288"/>
            <a:ext cx="7835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B050"/>
                </a:solidFill>
              </a:rPr>
              <a:t>*oddziały dwujęzyczne/międzynarodowe: język polski, matematyka, język obcy nowożytny (ocena wyższa) oraz jedno z obowiązkowych zajęć</a:t>
            </a:r>
            <a:endParaRPr lang="pl-PL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676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47663" y="2564904"/>
            <a:ext cx="6260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Przeliczanie punktów</a:t>
            </a:r>
            <a:endParaRPr lang="pl-PL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430617" y="3645024"/>
            <a:ext cx="6404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7030A0"/>
                </a:solidFill>
              </a:rPr>
              <a:t>Maksymalnie 200 punktów</a:t>
            </a:r>
            <a:endParaRPr lang="pl-PL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1233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58926"/>
              </p:ext>
            </p:extLst>
          </p:nvPr>
        </p:nvGraphicFramePr>
        <p:xfrm>
          <a:off x="60285" y="-2"/>
          <a:ext cx="9100968" cy="68580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50484"/>
                <a:gridCol w="4550484"/>
              </a:tblGrid>
              <a:tr h="527648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KRYTERIUM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PUNKTACJA</a:t>
                      </a:r>
                      <a:endParaRPr lang="pl-PL" dirty="0"/>
                    </a:p>
                  </a:txBody>
                  <a:tcPr/>
                </a:tc>
              </a:tr>
              <a:tr h="1850657">
                <a:tc>
                  <a:txBody>
                    <a:bodyPr/>
                    <a:lstStyle/>
                    <a:p>
                      <a:r>
                        <a:rPr lang="pl-PL" dirty="0" smtClean="0"/>
                        <a:t>Wynik egzaminu ósmoklasisty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Maksymalnie 100 punktów:</a:t>
                      </a:r>
                    </a:p>
                    <a:p>
                      <a:r>
                        <a:rPr lang="pl-PL" dirty="0" smtClean="0"/>
                        <a:t>Wynik przedstawiony</a:t>
                      </a:r>
                      <a:r>
                        <a:rPr lang="pl-PL" baseline="0" dirty="0" smtClean="0"/>
                        <a:t> w procentach z:</a:t>
                      </a:r>
                    </a:p>
                    <a:p>
                      <a:r>
                        <a:rPr lang="pl-PL" baseline="0" dirty="0" smtClean="0"/>
                        <a:t>języka polskiego i matematyki mnoży się przez  0,35</a:t>
                      </a:r>
                    </a:p>
                    <a:p>
                      <a:r>
                        <a:rPr lang="pl-PL" baseline="0" dirty="0" smtClean="0"/>
                        <a:t>Wynik przedstawiony w procentach z języka obcego mnoży się przez 0,3</a:t>
                      </a:r>
                      <a:endParaRPr lang="pl-PL" dirty="0"/>
                    </a:p>
                  </a:txBody>
                  <a:tcPr/>
                </a:tc>
              </a:tr>
              <a:tr h="1850657">
                <a:tc>
                  <a:txBody>
                    <a:bodyPr/>
                    <a:lstStyle/>
                    <a:p>
                      <a:r>
                        <a:rPr lang="pl-PL" dirty="0" smtClean="0"/>
                        <a:t>Oceny z obowiązkowych zajęć edukacyjnych wymienionych na świadectwie ukończenia</a:t>
                      </a:r>
                      <a:r>
                        <a:rPr lang="pl-PL" baseline="0" dirty="0" smtClean="0"/>
                        <a:t> szkoły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Maksymalnie 72 punkty: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Celujący- 18 pkt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Bardzo dobry- 17 pkt 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Dobry- 14 pkt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Dostateczny- 8 pkt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Dopuszczający- 2 pkt</a:t>
                      </a:r>
                      <a:endParaRPr lang="pl-PL" dirty="0"/>
                    </a:p>
                  </a:txBody>
                  <a:tcPr/>
                </a:tc>
              </a:tr>
              <a:tr h="778384">
                <a:tc>
                  <a:txBody>
                    <a:bodyPr/>
                    <a:lstStyle/>
                    <a:p>
                      <a:r>
                        <a:rPr lang="pl-PL" dirty="0" smtClean="0"/>
                        <a:t>Świadectwo ukończenia szkoły z wyróżnieniem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7 punktów</a:t>
                      </a:r>
                      <a:endParaRPr lang="pl-P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850657">
                <a:tc>
                  <a:txBody>
                    <a:bodyPr/>
                    <a:lstStyle/>
                    <a:p>
                      <a:r>
                        <a:rPr lang="pl-PL" dirty="0" smtClean="0"/>
                        <a:t>Szczególne osiągnięcia wpisane na świadectwie</a:t>
                      </a:r>
                      <a:r>
                        <a:rPr lang="pl-PL" baseline="0" dirty="0" smtClean="0"/>
                        <a:t> ukończenia szkoły: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Wysokie miejsce w zawodach wiedzy, artystycznych i sportowych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Osiągnięcia w zakresie aktywności społecznej- wolontariat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Maksymalnie 18 punktów</a:t>
                      </a:r>
                    </a:p>
                    <a:p>
                      <a:endParaRPr lang="pl-PL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pl-PL" b="1" dirty="0" smtClean="0">
                          <a:solidFill>
                            <a:srgbClr val="7030A0"/>
                          </a:solidFill>
                        </a:rPr>
                        <a:t>3 punkty</a:t>
                      </a:r>
                      <a:endParaRPr lang="pl-PL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931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68534" y="260648"/>
            <a:ext cx="41680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pl-PL" sz="4800" b="1" cap="none" spc="0" dirty="0" smtClean="0">
                <a:ln/>
                <a:solidFill>
                  <a:schemeClr val="accent5">
                    <a:lumMod val="50000"/>
                  </a:schemeClr>
                </a:solidFill>
                <a:effectLst/>
              </a:rPr>
              <a:t>Kryteria przyjęć</a:t>
            </a:r>
            <a:endParaRPr lang="pl-PL" sz="4800" b="1" cap="none" spc="0" dirty="0">
              <a:ln/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64134" y="134076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 przypadku równorzędnych wyników</a:t>
            </a:r>
            <a:endParaRPr lang="pl-PL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602565"/>
              </p:ext>
            </p:extLst>
          </p:nvPr>
        </p:nvGraphicFramePr>
        <p:xfrm>
          <a:off x="0" y="2060848"/>
          <a:ext cx="9144000" cy="47971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2000"/>
                <a:gridCol w="4572000"/>
              </a:tblGrid>
              <a:tr h="927266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W PIERWSZYM ETAPIE: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dirty="0" smtClean="0"/>
                        <a:t>W DRUGIM ETAPIE:</a:t>
                      </a:r>
                      <a:endParaRPr lang="pl-PL" dirty="0"/>
                    </a:p>
                  </a:txBody>
                  <a:tcPr/>
                </a:tc>
              </a:tr>
              <a:tr h="3869886">
                <a:tc>
                  <a:txBody>
                    <a:bodyPr/>
                    <a:lstStyle/>
                    <a:p>
                      <a:r>
                        <a:rPr lang="pl-PL" dirty="0" smtClean="0"/>
                        <a:t>Problemy zdrowotne potwierdzone opinią  publicznej poradni psychologiczno-pedagogicznej, w tym publicznej</a:t>
                      </a:r>
                      <a:r>
                        <a:rPr lang="pl-PL" baseline="0" dirty="0" smtClean="0"/>
                        <a:t> poradni specjalistycznej</a:t>
                      </a:r>
                    </a:p>
                    <a:p>
                      <a:endParaRPr lang="pl-PL" baseline="0" dirty="0" smtClean="0"/>
                    </a:p>
                    <a:p>
                      <a:r>
                        <a:rPr lang="pl-PL" baseline="0" dirty="0" smtClean="0"/>
                        <a:t>(nie dotyczy oddziałów sportowych/mistrzostwa sportowego, dwujęzycznych/międzynarodowych, przygotowania wojskowego oraz klas wstępnych)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Wielodzietność rodziny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Niepełnosprawność</a:t>
                      </a:r>
                      <a:r>
                        <a:rPr lang="pl-PL" baseline="0" dirty="0" smtClean="0"/>
                        <a:t>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Niepełnosprawność jednego z rodziców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Niepełnosprawność obojga rodziców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Niepełnosprawność rodzeństwa kandydata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Samotne wychowywanie kandydata w rodzinie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Objęcie kandydata pieczą zastępczą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pl-PL" baseline="0" dirty="0" smtClean="0"/>
                    </a:p>
                    <a:p>
                      <a:pPr marL="0" indent="0" algn="ctr">
                        <a:buFont typeface="Wingdings" pitchFamily="2" charset="2"/>
                        <a:buNone/>
                      </a:pPr>
                      <a:r>
                        <a:rPr lang="pl-PL" baseline="0" dirty="0" smtClean="0"/>
                        <a:t>Kryteria te mają jednakową wartość</a:t>
                      </a:r>
                      <a:endParaRPr lang="pl-PL" dirty="0" smtClean="0"/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9309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633" y="34354"/>
            <a:ext cx="903386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Warunki przyjęć do poszczególnych oddziałów:</a:t>
            </a:r>
            <a:endParaRPr lang="pl-PL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95536" y="1628800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Oddziały sportowe/mistrzostwa sportowego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próby sprawności fizycznej, bardzo dobry stan zdrowia potwierdzony orzeczeniem lekarskim i pisemna zgoda rodziców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Oddziały dwujęzyczne, międzynarodowe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sprawdzianu kompetencji językowych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Klasy wstępne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sprawdzianu predyspozycji językowych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Oddziały wymagające szczególnych indywidualnych predyspozycji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pozytywny wynik sprawdzianu uzdolnień kierunkowych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Szkoły prowadzące kształcenie w zawodzie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 zaświadczenie lekarskie o braku przeciwskazań zdrowotnych do podjęcia praktycznej nauki zawodu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b="1" dirty="0" smtClean="0">
                <a:solidFill>
                  <a:schemeClr val="bg1">
                    <a:lumMod val="50000"/>
                  </a:schemeClr>
                </a:solidFill>
              </a:rPr>
              <a:t>Część integracyjna oddziałów integracyjnych </a:t>
            </a:r>
            <a:r>
              <a:rPr lang="pl-PL" sz="2000" dirty="0" smtClean="0">
                <a:solidFill>
                  <a:schemeClr val="bg1">
                    <a:lumMod val="50000"/>
                  </a:schemeClr>
                </a:solidFill>
              </a:rPr>
              <a:t>orzeczenie o potrzebie kształcenia specjalnego ze względu na niepełnosprawność wydane przez publiczną poradnię psychologiczno-pedagogiczną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99084" y="594928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chemeClr val="bg2">
                    <a:lumMod val="50000"/>
                  </a:schemeClr>
                </a:solidFill>
              </a:rPr>
              <a:t>Kandydat, aby wziąć udział w rekrutacji, musi posiadać świadectwo ukończenia szkoły podstawowej i zaświadczenie o wynikach egzaminu ósmoklasisty</a:t>
            </a:r>
            <a:endParaRPr lang="pl-PL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4035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11760" y="188640"/>
            <a:ext cx="4664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Kryteria przyjęć</a:t>
            </a:r>
            <a:endParaRPr lang="pl-P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55776" y="1093880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dirty="0">
                <a:solidFill>
                  <a:srgbClr val="FFC000"/>
                </a:solidFill>
              </a:rPr>
              <a:t>L</a:t>
            </a:r>
            <a:r>
              <a:rPr lang="pl-PL" sz="4400" dirty="0" smtClean="0">
                <a:solidFill>
                  <a:srgbClr val="FFC000"/>
                </a:solidFill>
              </a:rPr>
              <a:t>aureaci</a:t>
            </a:r>
            <a:endParaRPr lang="pl-PL" sz="4400" dirty="0">
              <a:solidFill>
                <a:srgbClr val="FFC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46724" y="1988840"/>
            <a:ext cx="76328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accent6">
                    <a:lumMod val="75000"/>
                  </a:schemeClr>
                </a:solidFill>
              </a:rPr>
              <a:t>W pierwszej kolejności przyjmowani są:</a:t>
            </a:r>
          </a:p>
          <a:p>
            <a:pPr algn="ctr"/>
            <a:endParaRPr lang="pl-PL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</a:rPr>
              <a:t>Laureaci i finaliści ogólnopolskich olimpiad przedmiotowych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</a:rPr>
              <a:t>Laureaci konkursów przedmiotowych o zasięgu ponadwojewódzkim lub wojewódzkim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</a:rPr>
              <a:t>Laureaci konkursów dla uczniów szkół placówek artystycznych, których organizatorem jest minister do spraw kultury i ochrony dziedzictwa narodowego lub specjalistyczna jednostka nadzoru</a:t>
            </a:r>
            <a:endParaRPr lang="pl-PL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755576" y="4694500"/>
            <a:ext cx="76328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Oddziały dwujęzyczne/ międzynarodowe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laureaci i finaliści muszą przystąpić do sprawdzianu kompetencji językowych i uzyskać pozytywny wynik tego sprawdzianu. Warunek ten nie dotyczy laureatów i finalistów z języka obcego nowożytnego, który będzie drugim językiem nauczania</a:t>
            </a:r>
          </a:p>
          <a:p>
            <a:r>
              <a:rPr lang="pl-PL" b="1" dirty="0" smtClean="0">
                <a:solidFill>
                  <a:schemeClr val="accent6">
                    <a:lumMod val="75000"/>
                  </a:schemeClr>
                </a:solidFill>
              </a:rPr>
              <a:t>Oddziały sportowe/mistrzostwa sportowego </a:t>
            </a:r>
            <a:r>
              <a:rPr lang="pl-PL" dirty="0" smtClean="0">
                <a:solidFill>
                  <a:schemeClr val="accent6">
                    <a:lumMod val="75000"/>
                  </a:schemeClr>
                </a:solidFill>
              </a:rPr>
              <a:t>laureaci i finaliści muszą przystąpić do prób sprawności fizycznej i uzyskać pozytywny wynik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875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979711" y="260648"/>
            <a:ext cx="53962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Podstawa prawna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23528" y="134076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C00000"/>
                </a:solidFill>
              </a:rPr>
              <a:t>Ustawa z dnia 14 grudnia 2016r. Prawo Oświatowe- rozdział 6</a:t>
            </a:r>
          </a:p>
          <a:p>
            <a:r>
              <a:rPr lang="pl-PL" sz="2400" dirty="0" smtClean="0"/>
              <a:t>-kryteria i zasady rekrutacji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C00000"/>
                </a:solidFill>
              </a:rPr>
              <a:t>Rozporządzenie ministra edukacji narodowej z dnia 21 sierpnia  2019r.w sprawie przeprowadzania postępowania rekrutacyjnego oraz postępowania uzupełniającego do publicznych przedszkoli, szkół, placówek i centrów</a:t>
            </a:r>
          </a:p>
          <a:p>
            <a:r>
              <a:rPr lang="pl-PL" sz="2400" dirty="0" smtClean="0"/>
              <a:t>-sposób przeliczania na punkty poszczególnych kryteriów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sz="2400" dirty="0" smtClean="0">
                <a:solidFill>
                  <a:srgbClr val="C00000"/>
                </a:solidFill>
              </a:rPr>
              <a:t>Rozporządzenie Ministra Edukacji Narodowej z dnia 20 </a:t>
            </a:r>
            <a:r>
              <a:rPr lang="pl-PL" sz="2400" smtClean="0">
                <a:solidFill>
                  <a:srgbClr val="C00000"/>
                </a:solidFill>
              </a:rPr>
              <a:t>marca 2020r. </a:t>
            </a:r>
            <a:r>
              <a:rPr lang="pl-PL" sz="2400" dirty="0" smtClean="0">
                <a:solidFill>
                  <a:srgbClr val="C00000"/>
                </a:solidFill>
              </a:rPr>
              <a:t>w  sprawie szczegółowych rozwiązań w okresie czasowego ograniczenia funkcjonowania jednostek systemu oświaty w związku z zapobieganiem, przeciwdziałaniem i zwalczaniem COVID-19</a:t>
            </a:r>
          </a:p>
          <a:p>
            <a:r>
              <a:rPr lang="pl-PL" sz="2400" dirty="0" smtClean="0"/>
              <a:t>-harmonogram rekrutacji</a:t>
            </a:r>
          </a:p>
          <a:p>
            <a:r>
              <a:rPr lang="pl-PL" sz="2400" dirty="0" smtClean="0"/>
              <a:t>-sposób ustalenia w przypadku zwolnienia uczniów z egzaminu ósmoklasisty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758935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23528" y="188641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00B050"/>
                </a:solidFill>
              </a:rPr>
              <a:t>Gdzie znajdę najważniejsze informacje? </a:t>
            </a:r>
            <a:endParaRPr lang="pl-PL" sz="3600" b="1" dirty="0">
              <a:solidFill>
                <a:srgbClr val="00B050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19331"/>
              </p:ext>
            </p:extLst>
          </p:nvPr>
        </p:nvGraphicFramePr>
        <p:xfrm>
          <a:off x="251520" y="980728"/>
          <a:ext cx="8568952" cy="55088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4476"/>
                <a:gridCol w="4284476"/>
              </a:tblGrid>
              <a:tr h="871488">
                <a:tc>
                  <a:txBody>
                    <a:bodyPr/>
                    <a:lstStyle/>
                    <a:p>
                      <a:pPr algn="ctr"/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Strona Internetowa Biura Edukacji</a:t>
                      </a:r>
                    </a:p>
                    <a:p>
                      <a:pPr algn="ctr"/>
                      <a:endParaRPr lang="pl-P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b="1" dirty="0" smtClean="0">
                          <a:solidFill>
                            <a:schemeClr val="tx1"/>
                          </a:solidFill>
                        </a:rPr>
                        <a:t>edukacja.um.warszawa.pl</a:t>
                      </a:r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Harmonogram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Plan naboru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Zasady i kryteria przyjęć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dirty="0" smtClean="0">
                          <a:solidFill>
                            <a:schemeClr val="tx1"/>
                          </a:solidFill>
                        </a:rPr>
                        <a:t>Istotne</a:t>
                      </a: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 informacje na temat  procesu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="0" baseline="0" dirty="0" smtClean="0">
                          <a:solidFill>
                            <a:schemeClr val="tx1"/>
                          </a:solidFill>
                        </a:rPr>
                        <a:t>Kontakt do osób udzielających informacji na temat rekrutacji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687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Strona Systemu Rekrutacji</a:t>
                      </a:r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b="1" dirty="0" smtClean="0"/>
                        <a:t>warszawa.edu.com.pl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Szczegółowa oferta szkół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Ważne komunikaty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Instrukcje wyjaśniające kolejne etapy prac w systemie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Harmonogram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Kontakt</a:t>
                      </a:r>
                      <a:r>
                        <a:rPr lang="pl-PL" baseline="0" dirty="0" smtClean="0"/>
                        <a:t> do serwisu w przypadku awarii technicznych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Statystyki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baseline="0" dirty="0" smtClean="0"/>
                        <a:t>Wolne miejsca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3687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Strona Kuratorium Oświaty</a:t>
                      </a:r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r>
                        <a:rPr lang="pl-PL" b="1" dirty="0" smtClean="0"/>
                        <a:t>kuratorium.waw.pl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Harmonogram rekrutacji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Wolne miejsca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pl-PL" dirty="0" smtClean="0"/>
                        <a:t>Wykaz punktowanych konkursów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9943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196752"/>
            <a:ext cx="837341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Harmonogram rekrutacji</a:t>
            </a:r>
            <a:endParaRPr lang="pl-PL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27589" y="4293096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accent2"/>
                </a:solidFill>
              </a:rPr>
              <a:t>Najważniejsze terminy</a:t>
            </a:r>
            <a:endParaRPr lang="pl-PL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8235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3932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652729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TERMIN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DZIAŁANIE</a:t>
                      </a:r>
                      <a:endParaRPr lang="pl-PL" b="1" dirty="0"/>
                    </a:p>
                  </a:txBody>
                  <a:tcPr/>
                </a:tc>
              </a:tr>
              <a:tr h="670134">
                <a:tc>
                  <a:txBody>
                    <a:bodyPr/>
                    <a:lstStyle/>
                    <a:p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1. Postępowanie zasadnicze</a:t>
                      </a:r>
                    </a:p>
                    <a:p>
                      <a:endParaRPr lang="pl-PL" b="1" dirty="0"/>
                    </a:p>
                  </a:txBody>
                  <a:tcPr/>
                </a:tc>
              </a:tr>
              <a:tr h="957335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30 kwietnia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Podgląd oferty edukacyjnej warszawskich szkół ponadpodstawowych w elektronicznym systemie</a:t>
                      </a:r>
                      <a:endParaRPr lang="pl-PL" dirty="0"/>
                    </a:p>
                  </a:txBody>
                  <a:tcPr/>
                </a:tc>
              </a:tr>
              <a:tr h="239333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15 - 29 maja do godz. 15.00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Składanie wniosków o przyjęcie do szkół ponadpodstawowych</a:t>
                      </a:r>
                    </a:p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Wnioski można składać osobiście lub w formie wniosku elektronicznego, podpisanego przez rodzica profilem zaufanym, bezpośrednio w systemie elektronicznego naboru.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  <a:tr h="1531736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31 maja do 12 czerwca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Przeprowadzenie sprawdzianów: uzdolnień kierunkowych, kompetencji językowych, predyspozycji językowych, prób sprawności fizycznej (dyrektorzy ustalają dokładne terminy sprawdzianów)</a:t>
                      </a:r>
                      <a:endParaRPr lang="pl-PL" dirty="0"/>
                    </a:p>
                  </a:txBody>
                  <a:tcPr/>
                </a:tc>
              </a:tr>
              <a:tr h="65272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6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46706"/>
              </p:ext>
            </p:extLst>
          </p:nvPr>
        </p:nvGraphicFramePr>
        <p:xfrm>
          <a:off x="0" y="0"/>
          <a:ext cx="9144000" cy="76227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76470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14 czerwca</a:t>
                      </a:r>
                    </a:p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Wyniki sprawdzianów.</a:t>
                      </a:r>
                    </a:p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Listy kandydatów, którzy uzyskali pozytywne wyniki sprawdzianów zostaną ogłoszone w szkole, w której kandydat do nich przystąpił oraz w elektronicznym systemie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28 czerwca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II termin sprawdzianów: uzdolnień kierunkowych, kompetencji językowych, predyspozycji językowych, prób sprawności fizycznej (dyrektorzy ustalają dokładne terminy sprawdzianów)- dotyczy kandydatów, którzy z przyczyn niezależnych od nich nie mogli przystąpić w pierwszym terminie</a:t>
                      </a:r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2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Wyniki sprawdzianów przeprowadzonych w II terminie. Listy kandydatów, którzy uzyskali pozytywne wyniki sprawdzianów zostaną ogłoszone w szkole, w której kandydat do nich przystąpił i w elektronicznym systemie</a:t>
                      </a:r>
                      <a:endParaRPr lang="pl-PL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15 maja do 22 lipca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Wydawanie przez szkoły prowadzące kształcenie w zawodzie skierowań na badania lekarskie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6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76905"/>
              </p:ext>
            </p:extLst>
          </p:nvPr>
        </p:nvGraphicFramePr>
        <p:xfrm>
          <a:off x="0" y="116632"/>
          <a:ext cx="9144000" cy="56841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168534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3-10 lipca do godz. 15.00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Składanie kopii świadectw ukończenia szkoły podstawowej i kopii zaświadczeń o wynikach egzaminu ósmoklasisty oraz możliwość zmiany decyzji dotyczących wyboru szkół</a:t>
                      </a:r>
                      <a:endParaRPr lang="pl-PL" dirty="0"/>
                    </a:p>
                  </a:txBody>
                  <a:tcPr/>
                </a:tc>
              </a:tr>
              <a:tr h="168534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19 lipca do godz. 12.00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Listy kandydatów zakwalifikowanych i niezakwalifikowanych</a:t>
                      </a:r>
                      <a:endParaRPr lang="pl-PL" dirty="0"/>
                    </a:p>
                  </a:txBody>
                  <a:tcPr/>
                </a:tc>
              </a:tr>
              <a:tr h="168534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19-24 lipca do godz. 15.00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Potwierdzanie woli przyjęcia poprzez złożenie oryginałów świadectw i zaświadczeń o wynikach egzaminu ósmoklasisty oraz zaświadczeń lekarskich o braku przeciwskazań zdrowotnych do podjęcia praktycznej nauki zawodu.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4716016" y="6093296"/>
            <a:ext cx="4229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Listy kandydatów przyjętych i nieprzyjętych</a:t>
            </a:r>
          </a:p>
        </p:txBody>
      </p:sp>
      <p:sp>
        <p:nvSpPr>
          <p:cNvPr id="6" name="Prostokąt 5"/>
          <p:cNvSpPr/>
          <p:nvPr/>
        </p:nvSpPr>
        <p:spPr>
          <a:xfrm>
            <a:off x="1115616" y="6079107"/>
            <a:ext cx="2333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25 lipca do godz. 14.00</a:t>
            </a:r>
          </a:p>
        </p:txBody>
      </p:sp>
    </p:spTree>
    <p:extLst>
      <p:ext uri="{BB962C8B-B14F-4D97-AF65-F5344CB8AC3E}">
        <p14:creationId xmlns:p14="http://schemas.microsoft.com/office/powerpoint/2010/main" val="264341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763688" y="1268760"/>
            <a:ext cx="5292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6000" b="1" spc="300" dirty="0">
                <a:ln w="11430" cmpd="sng">
                  <a:solidFill>
                    <a:srgbClr val="4F81BD">
                      <a:tint val="10000"/>
                    </a:srgb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glow rad="45500">
                    <a:srgbClr val="4F81BD">
                      <a:satMod val="220000"/>
                      <a:alpha val="35000"/>
                    </a:srgbClr>
                  </a:glow>
                </a:effectLst>
              </a:rPr>
              <a:t>Harmonogram rekrutacji</a:t>
            </a:r>
          </a:p>
        </p:txBody>
      </p:sp>
      <p:sp>
        <p:nvSpPr>
          <p:cNvPr id="5" name="Prostokąt 4"/>
          <p:cNvSpPr/>
          <p:nvPr/>
        </p:nvSpPr>
        <p:spPr>
          <a:xfrm>
            <a:off x="1397044" y="4509120"/>
            <a:ext cx="6025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4400" b="1" dirty="0" smtClean="0">
                <a:solidFill>
                  <a:schemeClr val="accent2"/>
                </a:solidFill>
              </a:rPr>
              <a:t>Rekrutacja uzupełniająca</a:t>
            </a:r>
            <a:endParaRPr lang="pl-PL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82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457103"/>
              </p:ext>
            </p:extLst>
          </p:nvPr>
        </p:nvGraphicFramePr>
        <p:xfrm>
          <a:off x="0" y="0"/>
          <a:ext cx="9144000" cy="69057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64286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985937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2. Postępowanie uzupełniające</a:t>
                      </a:r>
                    </a:p>
                    <a:p>
                      <a:r>
                        <a:rPr lang="pl-PL" b="1" dirty="0" smtClean="0"/>
                        <a:t>(odbywa się bez użycia elektronicznego systemu rekrutacji)</a:t>
                      </a:r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29-31 lipca do godz. 15.00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Składanie wniosków o przyjęcie do szkół. </a:t>
                      </a:r>
                      <a:endParaRPr lang="pl-PL" dirty="0"/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od 29 lipca do 9 sierpnia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Wydawanie przez szkoły prowadzące kształcenie w zawodzie skierowań na badania lekarskie </a:t>
                      </a:r>
                      <a:endParaRPr lang="pl-PL" dirty="0"/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1-2 sierpnia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Przeprowadzenie sprawdzianów: uzdolnień kierunkowych, kompetencji językowych, predyspozycji językowych, prób sprawności fizycznej (dyrektorzy ustalają dokładne terminy sprawdzianów</a:t>
                      </a:r>
                      <a:endParaRPr lang="pl-PL" dirty="0"/>
                    </a:p>
                  </a:txBody>
                  <a:tcPr/>
                </a:tc>
              </a:tr>
              <a:tr h="887877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do 5 sierpnia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Wyniki sprawdzianów.  </a:t>
                      </a:r>
                    </a:p>
                    <a:p>
                      <a:endParaRPr lang="pl-PL" dirty="0" smtClean="0"/>
                    </a:p>
                    <a:p>
                      <a:r>
                        <a:rPr lang="pl-PL" dirty="0" smtClean="0"/>
                        <a:t>Listy kandydatów, którzy uzyskali pozytywne wyniki sprawdzianów zostaną ogłoszone w szkole, w której kandydat do nich przystąpił i w elektronicznym systemie</a:t>
                      </a:r>
                    </a:p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65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634065"/>
              </p:ext>
            </p:extLst>
          </p:nvPr>
        </p:nvGraphicFramePr>
        <p:xfrm>
          <a:off x="0" y="-1"/>
          <a:ext cx="9144000" cy="68734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/>
                <a:gridCol w="4572000"/>
              </a:tblGrid>
              <a:tr h="83671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TERMIN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DZIAŁANIE</a:t>
                      </a:r>
                      <a:endParaRPr lang="pl-PL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8 sierpnia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Listy kandydatów zakwalifikowanych i niezakwalifikowanych</a:t>
                      </a:r>
                      <a:endParaRPr lang="pl-PL" dirty="0"/>
                    </a:p>
                  </a:txBody>
                  <a:tcPr/>
                </a:tc>
              </a:tr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8-12 sierpnia do godz. 12.00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Potwierdzanie woli przyjęcia poprzez złożenie oryginałów świadectw i zaświadczeń o wynikach egzaminu ósmoklasisty oraz zaświadczeń lekarskich o braku przeciwskazań zdrowotnych do podjęcia praktycznej nauki zawodu. </a:t>
                      </a:r>
                      <a:endParaRPr lang="pl-PL" dirty="0"/>
                    </a:p>
                  </a:txBody>
                  <a:tcPr/>
                </a:tc>
              </a:tr>
              <a:tr h="2787222"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/>
                        <a:t>12 sierpnia do godz.15.00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Listy kandydatów przyjętych i nieprzyjętych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3998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1146</Words>
  <Application>Microsoft Office PowerPoint</Application>
  <PresentationFormat>Pokaz na ekranie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17</vt:i4>
      </vt:variant>
    </vt:vector>
  </HeadingPairs>
  <TitlesOfParts>
    <vt:vector size="19" baseType="lpstr">
      <vt:lpstr>Motyw pakietu Office</vt:lpstr>
      <vt:lpstr>Przesilenie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szczygiel90@interia.pl</dc:creator>
  <cp:lastModifiedBy>szczygiel90@interia.pl</cp:lastModifiedBy>
  <cp:revision>70</cp:revision>
  <dcterms:created xsi:type="dcterms:W3CDTF">2022-04-20T19:36:42Z</dcterms:created>
  <dcterms:modified xsi:type="dcterms:W3CDTF">2024-02-15T14:49:14Z</dcterms:modified>
</cp:coreProperties>
</file>